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29" r:id="rId2"/>
    <p:sldId id="502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3" r:id="rId13"/>
    <p:sldId id="514" r:id="rId14"/>
    <p:sldId id="515" r:id="rId15"/>
    <p:sldId id="516" r:id="rId16"/>
    <p:sldId id="518" r:id="rId17"/>
    <p:sldId id="519" r:id="rId18"/>
    <p:sldId id="520" r:id="rId19"/>
    <p:sldId id="521" r:id="rId20"/>
    <p:sldId id="522" r:id="rId21"/>
    <p:sldId id="523" r:id="rId22"/>
    <p:sldId id="531" r:id="rId23"/>
    <p:sldId id="524" r:id="rId24"/>
    <p:sldId id="525" r:id="rId25"/>
    <p:sldId id="527" r:id="rId26"/>
  </p:sldIdLst>
  <p:sldSz cx="9144000" cy="6858000" type="letter"/>
  <p:notesSz cx="7010400" cy="9236075"/>
  <p:custDataLst>
    <p:tags r:id="rId29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Osaka" charset="0"/>
        <a:ea typeface="ＭＳ Ｐゴシック" charset="0"/>
        <a:cs typeface="New MingLiu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5A9E9"/>
    <a:srgbClr val="1C1412"/>
    <a:srgbClr val="FCFFFC"/>
    <a:srgbClr val="E90211"/>
    <a:srgbClr val="A8A4A3"/>
    <a:srgbClr val="A3A9B6"/>
    <a:srgbClr val="FFFCFC"/>
    <a:srgbClr val="2E2E2E"/>
    <a:srgbClr val="02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67" autoAdjust="0"/>
    <p:restoredTop sz="91562" autoAdjust="0"/>
  </p:normalViewPr>
  <p:slideViewPr>
    <p:cSldViewPr>
      <p:cViewPr varScale="1">
        <p:scale>
          <a:sx n="106" d="100"/>
          <a:sy n="106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New MingLiu" charset="0"/>
              </a:defRPr>
            </a:lvl1pPr>
          </a:lstStyle>
          <a:p>
            <a:pPr>
              <a:defRPr/>
            </a:pPr>
            <a:endParaRPr lang="en-US" dirty="0">
              <a:latin typeface="Helvetica"/>
              <a:ea typeface="Helvetica"/>
              <a:cs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2E215B-AB8D-234C-99A4-8F70E8165E51}" type="datetime1">
              <a:rPr lang="en-US">
                <a:latin typeface="Helvetica"/>
                <a:cs typeface="Helvetica"/>
              </a:rPr>
              <a:pPr/>
              <a:t>2/25/2014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New MingLiu" charset="0"/>
              </a:defRPr>
            </a:lvl1pPr>
          </a:lstStyle>
          <a:p>
            <a:pPr>
              <a:defRPr/>
            </a:pPr>
            <a:endParaRPr lang="en-US" dirty="0">
              <a:latin typeface="Helvetica"/>
              <a:ea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F7C63-EDC1-A145-8BCC-9E4AEC93F993}" type="slidenum">
              <a:rPr lang="en-US">
                <a:latin typeface="Helvetica"/>
                <a:cs typeface="Helvetica"/>
              </a:rPr>
              <a:pPr/>
              <a:t>‹#›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94168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/>
                <a:cs typeface="Helvetica"/>
              </a:defRPr>
            </a:lvl1pPr>
          </a:lstStyle>
          <a:p>
            <a:fld id="{1622BFB3-6778-0641-80A0-6D3D11C41716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/>
                <a:cs typeface="Helvetica"/>
              </a:defRPr>
            </a:lvl1pPr>
          </a:lstStyle>
          <a:p>
            <a:fld id="{70922279-22A3-3849-95C6-BCCDC1C1E0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29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Helvetic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Helvetica"/>
        <a:cs typeface="Helvetic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8686800" cy="5715000"/>
          </a:xfrm>
          <a:prstGeom prst="rect">
            <a:avLst/>
          </a:prstGeom>
        </p:spPr>
        <p:txBody>
          <a:bodyPr vert="horz" anchor="ctr"/>
          <a:lstStyle>
            <a:lvl1pPr>
              <a:spcBef>
                <a:spcPts val="2400"/>
              </a:spcBef>
              <a:defRPr sz="2800" b="0" i="0" baseline="0">
                <a:latin typeface="Helvetica Neue Medium"/>
                <a:cs typeface="Helvetica Neue Medium"/>
              </a:defRPr>
            </a:lvl1pPr>
            <a:lvl2pPr>
              <a:defRPr sz="2400" baseline="0">
                <a:latin typeface="Helvetica Neue"/>
                <a:ea typeface="Helvetica"/>
                <a:cs typeface="Helvetica Neue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3" name="Picture 2" descr="CloudPassage Logo 300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363882"/>
            <a:ext cx="2451100" cy="3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1"/>
          <p:cNvCxnSpPr>
            <a:cxnSpLocks noChangeShapeType="1"/>
          </p:cNvCxnSpPr>
          <p:nvPr/>
        </p:nvCxnSpPr>
        <p:spPr bwMode="auto">
          <a:xfrm>
            <a:off x="304800" y="914400"/>
            <a:ext cx="8686800" cy="0"/>
          </a:xfrm>
          <a:prstGeom prst="line">
            <a:avLst/>
          </a:prstGeom>
          <a:noFill/>
          <a:ln w="9525">
            <a:solidFill>
              <a:srgbClr val="0080B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88925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410200" cy="639762"/>
          </a:xfrm>
          <a:prstGeom prst="rect">
            <a:avLst/>
          </a:prstGeom>
        </p:spPr>
        <p:txBody>
          <a:bodyPr vert="horz"/>
          <a:lstStyle>
            <a:lvl1pPr algn="l">
              <a:defRPr sz="2800" b="0" i="0">
                <a:solidFill>
                  <a:srgbClr val="22A3CC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5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1"/>
            <a:ext cx="42672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59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95800" y="1219201"/>
            <a:ext cx="4343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60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1C02"/>
                </a:solidFill>
              </a:defRPr>
            </a:lvl1pPr>
            <a:lvl2pPr>
              <a:defRPr>
                <a:solidFill>
                  <a:srgbClr val="261C02"/>
                </a:solidFill>
              </a:defRPr>
            </a:lvl2pPr>
            <a:lvl3pPr>
              <a:defRPr>
                <a:solidFill>
                  <a:srgbClr val="261C02"/>
                </a:solidFill>
              </a:defRPr>
            </a:lvl3pPr>
            <a:lvl4pPr>
              <a:defRPr>
                <a:solidFill>
                  <a:srgbClr val="261C02"/>
                </a:solidFill>
              </a:defRPr>
            </a:lvl4pPr>
            <a:lvl5pPr>
              <a:defRPr>
                <a:solidFill>
                  <a:srgbClr val="261C0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1D3D6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4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300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363882"/>
            <a:ext cx="2451100" cy="37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prstGeom prst="rect">
            <a:avLst/>
          </a:prstGeom>
        </p:spPr>
        <p:txBody>
          <a:bodyPr vert="horz"/>
          <a:lstStyle>
            <a:lvl1pPr algn="l">
              <a:defRPr b="0" i="0">
                <a:solidFill>
                  <a:schemeClr val="accent1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3"/>
          </p:nvPr>
        </p:nvSpPr>
        <p:spPr>
          <a:xfrm>
            <a:off x="228600" y="1132270"/>
            <a:ext cx="8686800" cy="5029200"/>
          </a:xfrm>
          <a:prstGeom prst="rect">
            <a:avLst/>
          </a:prstGeom>
        </p:spPr>
        <p:txBody>
          <a:bodyPr vert="horz" anchor="t"/>
          <a:lstStyle>
            <a:lvl1pPr>
              <a:spcBef>
                <a:spcPts val="2400"/>
              </a:spcBef>
              <a:defRPr sz="2800" b="0" i="0" baseline="0">
                <a:latin typeface="Helvetica Neue Medium"/>
                <a:cs typeface="Helvetica Neue Medium"/>
              </a:defRPr>
            </a:lvl1pPr>
            <a:lvl2pPr>
              <a:defRPr sz="2200" baseline="0">
                <a:latin typeface="Helvetica Neue"/>
                <a:ea typeface="Helvetica"/>
                <a:cs typeface="Helvetica Neue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95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- Cloud only.emf"/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85800"/>
            <a:ext cx="12106031" cy="59528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962400"/>
          </a:xfrm>
          <a:prstGeom prst="rect">
            <a:avLst/>
          </a:prstGeom>
        </p:spPr>
        <p:txBody>
          <a:bodyPr vert="horz"/>
          <a:lstStyle>
            <a:lvl1pPr algn="l">
              <a:defRPr sz="6600" b="0" i="0">
                <a:latin typeface="B Lubalin Graph Demi"/>
                <a:cs typeface="B Lubalin Graph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4114800" cy="6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2057400"/>
          </a:xfrm>
          <a:prstGeom prst="rect">
            <a:avLst/>
          </a:prstGeom>
        </p:spPr>
        <p:txBody>
          <a:bodyPr vert="horz"/>
          <a:lstStyle>
            <a:lvl1pPr algn="l">
              <a:defRPr b="0" i="0">
                <a:latin typeface="B Lubalin Graph Demi"/>
                <a:cs typeface="B Lubalin Graph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616" y="5257800"/>
            <a:ext cx="3710784" cy="5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6002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defRPr b="0" i="0">
                <a:latin typeface="ITC Lubalin Graph Std Demi"/>
                <a:cs typeface="ITC Lubalin Graph Std Dem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685800" y="3000352"/>
            <a:ext cx="7924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4">
                <a:alpha val="41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200400"/>
            <a:ext cx="4038600" cy="914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800" b="0" i="0">
                <a:solidFill>
                  <a:schemeClr val="tx1">
                    <a:lumMod val="90000"/>
                    <a:lumOff val="10000"/>
                  </a:schemeClr>
                </a:solidFill>
                <a:latin typeface="Helvetica Neue Medium"/>
                <a:cs typeface="Helvetica Neue Medium"/>
              </a:defRPr>
            </a:lvl1pPr>
            <a:lvl2pPr marL="457200" indent="0">
              <a:buNone/>
              <a:defRPr b="0" i="0">
                <a:latin typeface="Helvetica Neue Medium"/>
                <a:cs typeface="Helvetica Neue Medium"/>
              </a:defRPr>
            </a:lvl2pPr>
            <a:lvl3pPr marL="914400" indent="0">
              <a:buNone/>
              <a:defRPr b="0" i="0">
                <a:latin typeface="Helvetica Neue Medium"/>
                <a:cs typeface="Helvetica Neue Medium"/>
              </a:defRPr>
            </a:lvl3pPr>
            <a:lvl4pPr marL="1371600" indent="0">
              <a:buNone/>
              <a:defRPr b="0" i="0">
                <a:latin typeface="Helvetica Neue Medium"/>
                <a:cs typeface="Helvetica Neue Medium"/>
              </a:defRPr>
            </a:lvl4pPr>
            <a:lvl5pPr marL="1828800" indent="0">
              <a:buNone/>
              <a:defRPr b="0" i="0">
                <a:latin typeface="Helvetica Neue Medium"/>
                <a:cs typeface="Helvetica Neue Medium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5943600"/>
            <a:ext cx="3657600" cy="6858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 baseline="0">
                <a:solidFill>
                  <a:srgbClr val="8E9290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3pPr>
            <a:lvl4pPr marL="13716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4pPr>
            <a:lvl5pPr marL="1828800" indent="0">
              <a:buNone/>
              <a:defRPr sz="1600" b="0" i="0">
                <a:solidFill>
                  <a:srgbClr val="8E9290"/>
                </a:solidFill>
                <a:latin typeface="Helvetica Neue Medium"/>
                <a:cs typeface="Helvetica Neue Medium"/>
              </a:defRPr>
            </a:lvl5pPr>
          </a:lstStyle>
          <a:p>
            <a:pPr lvl="0"/>
            <a:r>
              <a:rPr lang="en-US" dirty="0" smtClean="0"/>
              <a:t>Event name</a:t>
            </a:r>
          </a:p>
          <a:p>
            <a:pPr lvl="0"/>
            <a:r>
              <a:rPr lang="en-US" dirty="0" smtClean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35073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63" y="304800"/>
            <a:ext cx="4516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6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ea typeface="Helvetica"/>
                <a:cs typeface="Helvetica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ea typeface="Helvetica"/>
                <a:cs typeface="Helvetica"/>
              </a:defRPr>
            </a:lvl2pPr>
            <a:lvl3pPr>
              <a:defRPr sz="2000">
                <a:latin typeface="Helvetica"/>
                <a:ea typeface="Helvetica"/>
                <a:cs typeface="Helvetica"/>
              </a:defRPr>
            </a:lvl3pPr>
            <a:lvl4pPr>
              <a:defRPr sz="1800">
                <a:latin typeface="Helvetica"/>
                <a:ea typeface="Helvetica"/>
                <a:cs typeface="Helvetica"/>
              </a:defRPr>
            </a:lvl4pPr>
            <a:lvl5pPr>
              <a:defRPr sz="1800">
                <a:latin typeface="Helvetica"/>
                <a:ea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DBE54236-7BF4-774F-B1DA-AF48980C8D3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15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loudPassage Logo Hi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57200" indent="0"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057400"/>
            <a:ext cx="4040188" cy="395128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>
                <a:latin typeface=""/>
                <a:cs typeface="Helvetica"/>
              </a:defRPr>
            </a:lvl1pPr>
            <a:lvl2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2pPr>
            <a:lvl3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3pPr>
            <a:lvl4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4pPr>
            <a:lvl5pPr marL="171450" indent="-171450">
              <a:buFont typeface="Arial"/>
              <a:buChar char="•"/>
              <a:defRPr sz="1200">
                <a:latin typeface=""/>
                <a:ea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>
          <a:xfrm>
            <a:off x="685800" y="6413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1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14" r:id="rId2"/>
    <p:sldLayoutId id="2147485112" r:id="rId3"/>
    <p:sldLayoutId id="2147485111" r:id="rId4"/>
    <p:sldLayoutId id="2147485104" r:id="rId5"/>
    <p:sldLayoutId id="2147485113" r:id="rId6"/>
    <p:sldLayoutId id="2147485105" r:id="rId7"/>
    <p:sldLayoutId id="2147485106" r:id="rId8"/>
    <p:sldLayoutId id="2147485107" r:id="rId9"/>
    <p:sldLayoutId id="2147485108" r:id="rId10"/>
    <p:sldLayoutId id="2147485109" r:id="rId11"/>
    <p:sldLayoutId id="2147485110" r:id="rId12"/>
    <p:sldLayoutId id="214748511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ＭＳ Ｐゴシック" charset="0"/>
          <a:cs typeface="New MingLiu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New MingLiu" charset="-120"/>
          <a:cs typeface="New MingLiu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600" b="1" dirty="0" smtClean="0">
                <a:latin typeface="Lubalin Graph"/>
                <a:cs typeface="Lubalin Graph"/>
              </a:rPr>
              <a:t>Password War Games</a:t>
            </a:r>
            <a:endParaRPr lang="en-US" sz="3600" b="1" dirty="0">
              <a:latin typeface="Lubalin Graph"/>
              <a:cs typeface="Lubalin Graph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0600" y="5867400"/>
            <a:ext cx="3810000" cy="381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3200400"/>
            <a:ext cx="7772400" cy="914400"/>
          </a:xfrm>
        </p:spPr>
        <p:txBody>
          <a:bodyPr/>
          <a:lstStyle/>
          <a:p>
            <a:r>
              <a:rPr lang="en-US" dirty="0" smtClean="0"/>
              <a:t>Part II: Best Practices, Password Acquisition Methods, and Defenses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3375"/>
            <a:ext cx="27595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Password Pragmatism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Pick a Password You Can Remember</a:t>
            </a:r>
            <a:r>
              <a:rPr lang="en-US" dirty="0"/>
              <a:t> — The best password in the world does you little good if you cannot remember </a:t>
            </a:r>
            <a:r>
              <a:rPr lang="en-US" dirty="0" smtClean="0"/>
              <a:t>it or feel you have to write it down. </a:t>
            </a:r>
          </a:p>
          <a:p>
            <a:r>
              <a:rPr lang="en-US" dirty="0" smtClean="0"/>
              <a:t>Use </a:t>
            </a:r>
            <a:r>
              <a:rPr lang="en-US" dirty="0"/>
              <a:t>acronyms or other mnemonic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devices </a:t>
            </a:r>
            <a:r>
              <a:rPr lang="en-US" dirty="0"/>
              <a:t>to aid in memorizing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passwords or use a “Password </a:t>
            </a:r>
            <a:br>
              <a:rPr lang="en-US" dirty="0" smtClean="0"/>
            </a:br>
            <a:r>
              <a:rPr lang="en-US" dirty="0" smtClean="0"/>
              <a:t>Manager” program</a:t>
            </a:r>
            <a:endParaRPr lang="en-US" dirty="0"/>
          </a:p>
          <a:p>
            <a:pPr lvl="1">
              <a:buNone/>
            </a:pP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4191000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password strength checkers will not discover certain types of bad passwords.</a:t>
            </a:r>
          </a:p>
          <a:p>
            <a:r>
              <a:rPr lang="en-US" dirty="0" smtClean="0"/>
              <a:t>Organizations should use password </a:t>
            </a:r>
            <a:r>
              <a:rPr lang="en-US" dirty="0"/>
              <a:t>cracking </a:t>
            </a:r>
            <a:r>
              <a:rPr lang="en-US" dirty="0" smtClean="0"/>
              <a:t>software as part of their audit procedures </a:t>
            </a:r>
          </a:p>
          <a:p>
            <a:r>
              <a:rPr lang="en-US" dirty="0" smtClean="0"/>
              <a:t>Most password are not as sophisticated as actual password cracking programs.</a:t>
            </a:r>
          </a:p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3"/>
                </a:solidFill>
              </a:rPr>
              <a:t>Procr4$tin4te</a:t>
            </a:r>
          </a:p>
          <a:p>
            <a:pPr marL="457200" lvl="1" indent="0">
              <a:buNone/>
            </a:pPr>
            <a:r>
              <a:rPr lang="en-US" dirty="0" smtClean="0"/>
              <a:t>i.e., a password checker might accept this password, </a:t>
            </a:r>
            <a:r>
              <a:rPr lang="en-US" dirty="0"/>
              <a:t>w</a:t>
            </a:r>
            <a:r>
              <a:rPr lang="en-US" dirty="0" smtClean="0"/>
              <a:t>hile a good cracking program will easily break this.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Checkers vs. Password Cracking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04731"/>
            <a:ext cx="5596467" cy="1143000"/>
          </a:xfrm>
        </p:spPr>
        <p:txBody>
          <a:bodyPr>
            <a:normAutofit fontScale="90000"/>
          </a:bodyPr>
          <a:lstStyle/>
          <a:p>
            <a:r>
              <a:rPr lang="en-US" sz="6200" dirty="0" smtClean="0"/>
              <a:t>Password Subterfuge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Snooping and Social Engineering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9600"/>
            <a:ext cx="4471357" cy="22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Theft</a:t>
            </a:r>
          </a:p>
          <a:p>
            <a:r>
              <a:rPr lang="en-US" dirty="0"/>
              <a:t>Search - Passwords written down: under keyboard, on monitor, on wall, in desk drawer, under leaf of plant, under plant pot</a:t>
            </a:r>
          </a:p>
          <a:p>
            <a:r>
              <a:rPr lang="en-US" dirty="0"/>
              <a:t>Bribery</a:t>
            </a:r>
          </a:p>
          <a:p>
            <a:r>
              <a:rPr lang="en-US" dirty="0"/>
              <a:t>Coercion/Extortion/Subversion/Blackmail</a:t>
            </a:r>
          </a:p>
          <a:p>
            <a:r>
              <a:rPr lang="en-US" dirty="0"/>
              <a:t>Social Engineering (phishing, impersonation,…)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Password Acquisition Methods </a:t>
            </a:r>
            <a:r>
              <a:rPr lang="en-US" sz="2000" dirty="0" smtClean="0"/>
              <a:t>(1 of 3)</a:t>
            </a:r>
            <a:endParaRPr lang="en-US" sz="2000" dirty="0"/>
          </a:p>
        </p:txBody>
      </p:sp>
      <p:pic>
        <p:nvPicPr>
          <p:cNvPr id="6" name="Picture 5" descr="Post-It-No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368">
            <a:off x="7525379" y="1093192"/>
            <a:ext cx="1031266" cy="10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Insider (admin, </a:t>
            </a:r>
            <a:r>
              <a:rPr lang="en-US" dirty="0" smtClean="0"/>
              <a:t>users, someone has access </a:t>
            </a:r>
            <a:r>
              <a:rPr lang="en-US" dirty="0"/>
              <a:t>to password </a:t>
            </a:r>
            <a:r>
              <a:rPr lang="en-US" dirty="0" smtClean="0"/>
              <a:t>database)</a:t>
            </a:r>
            <a:endParaRPr lang="en-US" dirty="0"/>
          </a:p>
          <a:p>
            <a:r>
              <a:rPr lang="en-US" dirty="0"/>
              <a:t>Sniffer (to include wiretapping, rogue devices, wireless sniffing, could be insider assisted.)</a:t>
            </a:r>
          </a:p>
          <a:p>
            <a:r>
              <a:rPr lang="en-US" dirty="0" smtClean="0"/>
              <a:t>Keylogger </a:t>
            </a:r>
            <a:r>
              <a:rPr lang="en-US" dirty="0"/>
              <a:t>(hardware or software)</a:t>
            </a:r>
          </a:p>
          <a:p>
            <a:r>
              <a:rPr lang="en-US" dirty="0"/>
              <a:t>Logon spoofing (to include ATM spoofing)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Password Acquisition Methods </a:t>
            </a:r>
            <a:r>
              <a:rPr lang="en-US" sz="2000" dirty="0" smtClean="0"/>
              <a:t>(2 of 3)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83" y="3931104"/>
            <a:ext cx="954505" cy="954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42744"/>
            <a:ext cx="2055395" cy="1366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48952"/>
            <a:ext cx="1509048" cy="150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95" y="2112812"/>
            <a:ext cx="1885950" cy="5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95" y="3277538"/>
            <a:ext cx="2360821" cy="35162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Shoulder </a:t>
            </a:r>
            <a:r>
              <a:rPr lang="en-US" dirty="0"/>
              <a:t>surfing (to include </a:t>
            </a:r>
            <a:r>
              <a:rPr lang="en-US" dirty="0" smtClean="0"/>
              <a:t>use of hidden or spy cameras)</a:t>
            </a:r>
          </a:p>
          <a:p>
            <a:pPr>
              <a:defRPr/>
            </a:pPr>
            <a:r>
              <a:rPr lang="en-US" dirty="0"/>
              <a:t>Keyboard “Audio” </a:t>
            </a:r>
            <a:r>
              <a:rPr lang="en-US" dirty="0" smtClean="0"/>
              <a:t>detection</a:t>
            </a:r>
            <a:endParaRPr lang="en-US" dirty="0"/>
          </a:p>
          <a:p>
            <a:pPr>
              <a:defRPr/>
            </a:pPr>
            <a:r>
              <a:rPr lang="en-US" dirty="0"/>
              <a:t>Dumpster diving </a:t>
            </a:r>
          </a:p>
          <a:p>
            <a:pPr>
              <a:defRPr/>
            </a:pPr>
            <a:r>
              <a:rPr lang="en-US" dirty="0"/>
              <a:t>Access to password </a:t>
            </a:r>
            <a:r>
              <a:rPr lang="en-US" dirty="0" smtClean="0"/>
              <a:t>databases </a:t>
            </a:r>
            <a:r>
              <a:rPr lang="en-US" dirty="0"/>
              <a:t>(safe, admin access</a:t>
            </a:r>
            <a:r>
              <a:rPr lang="en-US" dirty="0" smtClean="0"/>
              <a:t>,…)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Password Acquisition Methods </a:t>
            </a:r>
            <a:r>
              <a:rPr lang="en-US" sz="2000" dirty="0" smtClean="0"/>
              <a:t>(3 of 3)</a:t>
            </a:r>
            <a:endParaRPr lang="en-US" sz="2000" dirty="0"/>
          </a:p>
        </p:txBody>
      </p:sp>
      <p:pic>
        <p:nvPicPr>
          <p:cNvPr id="6" name="Picture 5" descr="Keylogger-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25" y="2133600"/>
            <a:ext cx="1565275" cy="15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2800" y="2628361"/>
            <a:ext cx="6175676" cy="1143000"/>
          </a:xfrm>
        </p:spPr>
        <p:txBody>
          <a:bodyPr>
            <a:normAutofit fontScale="90000"/>
          </a:bodyPr>
          <a:lstStyle/>
          <a:p>
            <a:r>
              <a:rPr lang="en-US" sz="6200" dirty="0" smtClean="0"/>
              <a:t>Password </a:t>
            </a:r>
            <a:br>
              <a:rPr lang="en-US" sz="6200" dirty="0" smtClean="0"/>
            </a:br>
            <a:r>
              <a:rPr lang="en-US" sz="6200" dirty="0" smtClean="0"/>
              <a:t>Counter Intelligence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285220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Password Policies</a:t>
            </a:r>
          </a:p>
          <a:p>
            <a:pPr lvl="1"/>
            <a:r>
              <a:rPr lang="en-US" dirty="0" smtClean="0"/>
              <a:t>Password Use Policies</a:t>
            </a:r>
          </a:p>
          <a:p>
            <a:pPr lvl="2"/>
            <a:r>
              <a:rPr lang="en-US" dirty="0" smtClean="0"/>
              <a:t>Don’t </a:t>
            </a:r>
            <a:r>
              <a:rPr lang="en-US" dirty="0"/>
              <a:t>give your password to anyone</a:t>
            </a:r>
          </a:p>
          <a:p>
            <a:pPr lvl="2"/>
            <a:r>
              <a:rPr lang="en-US" dirty="0"/>
              <a:t>Don’t use the same password on multiple </a:t>
            </a:r>
            <a:r>
              <a:rPr lang="en-US" dirty="0" smtClean="0"/>
              <a:t>accounts</a:t>
            </a:r>
          </a:p>
          <a:p>
            <a:pPr lvl="2"/>
            <a:r>
              <a:rPr lang="en-US" dirty="0" smtClean="0"/>
              <a:t>Password strength (length and character complexity)</a:t>
            </a:r>
          </a:p>
          <a:p>
            <a:pPr lvl="2"/>
            <a:r>
              <a:rPr lang="en-US" dirty="0" smtClean="0"/>
              <a:t>Required use of password manager software</a:t>
            </a:r>
          </a:p>
          <a:p>
            <a:pPr lvl="1"/>
            <a:r>
              <a:rPr lang="en-US" dirty="0" smtClean="0"/>
              <a:t>Logon, Aging, and Lockout Policies</a:t>
            </a:r>
            <a:endParaRPr lang="en-US" dirty="0"/>
          </a:p>
          <a:p>
            <a:pPr lvl="2"/>
            <a:r>
              <a:rPr lang="en-US" dirty="0"/>
              <a:t>Logon process should not indicate if you typed in a valid username</a:t>
            </a:r>
          </a:p>
          <a:p>
            <a:pPr lvl="2"/>
            <a:r>
              <a:rPr lang="en-US" dirty="0"/>
              <a:t>Delay of login response should be the same for correct and incorrect </a:t>
            </a:r>
            <a:r>
              <a:rPr lang="en-US" dirty="0" smtClean="0"/>
              <a:t>logins</a:t>
            </a:r>
          </a:p>
          <a:p>
            <a:pPr lvl="2"/>
            <a:r>
              <a:rPr lang="en-US" dirty="0" smtClean="0"/>
              <a:t>Lockout policies (time and tries)</a:t>
            </a:r>
          </a:p>
          <a:p>
            <a:pPr lvl="2"/>
            <a:r>
              <a:rPr lang="en-US" dirty="0" smtClean="0"/>
              <a:t>Password age</a:t>
            </a:r>
          </a:p>
          <a:p>
            <a:pPr lvl="2"/>
            <a:r>
              <a:rPr lang="en-US" dirty="0" smtClean="0"/>
              <a:t>Password history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Policies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3810000" cy="16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Password Checkers</a:t>
            </a:r>
          </a:p>
          <a:p>
            <a:pPr lvl="1"/>
            <a:r>
              <a:rPr lang="en-US" dirty="0" smtClean="0"/>
              <a:t>Password Policy Tester</a:t>
            </a:r>
          </a:p>
          <a:p>
            <a:pPr lvl="1"/>
            <a:r>
              <a:rPr lang="en-US" dirty="0" smtClean="0"/>
              <a:t>Password Defender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Password Auditing</a:t>
            </a:r>
            <a:endParaRPr lang="en-US" dirty="0"/>
          </a:p>
          <a:p>
            <a:pPr lvl="1"/>
            <a:r>
              <a:rPr lang="en-US" dirty="0"/>
              <a:t>Auditing for </a:t>
            </a:r>
            <a:r>
              <a:rPr lang="en-US" dirty="0" smtClean="0"/>
              <a:t>weak passwords using password crackers, e.g. ophcrack, John the Ripper, …</a:t>
            </a:r>
          </a:p>
          <a:p>
            <a:pPr lvl="1"/>
            <a:r>
              <a:rPr lang="en-US" dirty="0" smtClean="0"/>
              <a:t>Sniffing</a:t>
            </a:r>
          </a:p>
          <a:p>
            <a:pPr lvl="1"/>
            <a:r>
              <a:rPr lang="en-US" dirty="0" smtClean="0"/>
              <a:t>Physical security audits and Pen Testing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and Auditing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24428"/>
            <a:ext cx="2857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17239321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1143000"/>
            <a:ext cx="2220894" cy="279228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Multiple </a:t>
            </a:r>
            <a:r>
              <a:rPr lang="en-US" dirty="0"/>
              <a:t>factor authentication:</a:t>
            </a:r>
          </a:p>
          <a:p>
            <a:pPr lvl="1"/>
            <a:r>
              <a:rPr lang="en-US" dirty="0"/>
              <a:t>RSA tokens</a:t>
            </a:r>
          </a:p>
          <a:p>
            <a:pPr lvl="1"/>
            <a:r>
              <a:rPr lang="en-US" dirty="0"/>
              <a:t>Knowledge based </a:t>
            </a:r>
            <a:r>
              <a:rPr lang="en-US" dirty="0" smtClean="0"/>
              <a:t>redundancy</a:t>
            </a:r>
            <a:endParaRPr lang="en-US" dirty="0"/>
          </a:p>
          <a:p>
            <a:pPr lvl="1"/>
            <a:r>
              <a:rPr lang="en-US" dirty="0" smtClean="0"/>
              <a:t>Smartcards</a:t>
            </a:r>
          </a:p>
          <a:p>
            <a:pPr lvl="1"/>
            <a:r>
              <a:rPr lang="en-US" dirty="0" err="1" smtClean="0"/>
              <a:t>Yubikey</a:t>
            </a:r>
            <a:endParaRPr lang="en-US" dirty="0" smtClean="0"/>
          </a:p>
          <a:p>
            <a:pPr lvl="1"/>
            <a:r>
              <a:rPr lang="en-US" dirty="0" smtClean="0"/>
              <a:t>SMS</a:t>
            </a:r>
          </a:p>
          <a:p>
            <a:pPr lvl="1"/>
            <a:r>
              <a:rPr lang="en-US" dirty="0" smtClean="0"/>
              <a:t>Biometrics</a:t>
            </a:r>
          </a:p>
          <a:p>
            <a:pPr lvl="1"/>
            <a:r>
              <a:rPr lang="en-US" dirty="0" smtClean="0"/>
              <a:t>Location-based</a:t>
            </a:r>
            <a:endParaRPr lang="en-US" dirty="0"/>
          </a:p>
          <a:p>
            <a:r>
              <a:rPr lang="en-US" dirty="0"/>
              <a:t>Graphical passwords</a:t>
            </a:r>
          </a:p>
          <a:p>
            <a:r>
              <a:rPr lang="en-US" dirty="0"/>
              <a:t>Virtual keyboards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Multi-Factor and Non-text Input Methods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53" y="4369370"/>
            <a:ext cx="3032277" cy="19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3987" y="1959211"/>
            <a:ext cx="5596467" cy="1143000"/>
          </a:xfrm>
        </p:spPr>
        <p:txBody>
          <a:bodyPr>
            <a:normAutofit fontScale="90000"/>
          </a:bodyPr>
          <a:lstStyle/>
          <a:p>
            <a:r>
              <a:rPr lang="en-US" sz="6200" dirty="0" smtClean="0"/>
              <a:t>Loose Lips Sink Ships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Password Best Practices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529">
            <a:off x="6328770" y="1429810"/>
            <a:ext cx="2070705" cy="31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Do </a:t>
            </a:r>
            <a:r>
              <a:rPr lang="en-US" dirty="0"/>
              <a:t>not </a:t>
            </a:r>
            <a:r>
              <a:rPr lang="en-US" dirty="0" smtClean="0"/>
              <a:t>store or transmit </a:t>
            </a:r>
            <a:r>
              <a:rPr lang="en-US" dirty="0"/>
              <a:t>passwords in </a:t>
            </a:r>
            <a:r>
              <a:rPr lang="en-US" dirty="0" smtClean="0"/>
              <a:t>the clear</a:t>
            </a:r>
          </a:p>
          <a:p>
            <a:r>
              <a:rPr lang="en-US" dirty="0" smtClean="0"/>
              <a:t>Logging (login failure attempts)</a:t>
            </a:r>
            <a:endParaRPr lang="en-US" dirty="0"/>
          </a:p>
          <a:p>
            <a:r>
              <a:rPr lang="en-US" dirty="0" smtClean="0"/>
              <a:t>Slower </a:t>
            </a:r>
            <a:r>
              <a:rPr lang="en-US" dirty="0"/>
              <a:t>encryption methods (password </a:t>
            </a:r>
            <a:r>
              <a:rPr lang="en-US" dirty="0" smtClean="0"/>
              <a:t>hashing, e.g. SHA-crypt, bcrypt)</a:t>
            </a:r>
            <a:endParaRPr lang="en-US" dirty="0"/>
          </a:p>
          <a:p>
            <a:r>
              <a:rPr lang="en-US" dirty="0"/>
              <a:t>Password salts – Response to use of </a:t>
            </a:r>
            <a:r>
              <a:rPr lang="en-US" dirty="0" smtClean="0"/>
              <a:t>rainbow </a:t>
            </a:r>
            <a:r>
              <a:rPr lang="en-US" dirty="0"/>
              <a:t>tables </a:t>
            </a:r>
            <a:r>
              <a:rPr lang="en-US" dirty="0" smtClean="0"/>
              <a:t>(i.e. pre-computation attacks)</a:t>
            </a:r>
          </a:p>
          <a:p>
            <a:r>
              <a:rPr lang="en-US" dirty="0" smtClean="0"/>
              <a:t>Use of local parameterization </a:t>
            </a:r>
          </a:p>
          <a:p>
            <a:r>
              <a:rPr lang="en-US" dirty="0" smtClean="0"/>
              <a:t>Use of password stretching (configurable iteration counts)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581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165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Understanding of basic </a:t>
            </a:r>
            <a:r>
              <a:rPr lang="en-US" dirty="0"/>
              <a:t>p</a:t>
            </a:r>
            <a:r>
              <a:rPr lang="en-US" dirty="0" smtClean="0"/>
              <a:t>assword </a:t>
            </a:r>
            <a:r>
              <a:rPr lang="en-US" dirty="0"/>
              <a:t>m</a:t>
            </a:r>
            <a:r>
              <a:rPr lang="en-US" dirty="0" smtClean="0"/>
              <a:t>ath</a:t>
            </a:r>
          </a:p>
          <a:p>
            <a:r>
              <a:rPr lang="en-US" dirty="0" smtClean="0"/>
              <a:t>Password Policies – Why?</a:t>
            </a:r>
          </a:p>
          <a:p>
            <a:r>
              <a:rPr lang="en-US" dirty="0" smtClean="0"/>
              <a:t>See a demo of a password cracker in action</a:t>
            </a:r>
            <a:endParaRPr lang="en-US" dirty="0"/>
          </a:p>
          <a:p>
            <a:r>
              <a:rPr lang="en-US" dirty="0" smtClean="0"/>
              <a:t>Understand the four basic crackin</a:t>
            </a:r>
            <a:r>
              <a:rPr lang="en-US" dirty="0"/>
              <a:t>g</a:t>
            </a:r>
            <a:r>
              <a:rPr lang="en-US" dirty="0" smtClean="0"/>
              <a:t> techniques – How and why they work?</a:t>
            </a:r>
          </a:p>
          <a:p>
            <a:r>
              <a:rPr lang="en-US" dirty="0" smtClean="0"/>
              <a:t>Understand password operational security : </a:t>
            </a:r>
          </a:p>
          <a:p>
            <a:pPr lvl="1"/>
            <a:r>
              <a:rPr lang="en-US" dirty="0" smtClean="0"/>
              <a:t>DO NOT: write down, give to other people, use same password on multiple accounts</a:t>
            </a:r>
          </a:p>
          <a:p>
            <a:pPr lvl="1"/>
            <a:r>
              <a:rPr lang="en-US" dirty="0" smtClean="0"/>
              <a:t>Be aware of basic social engineering methods that crackers may use to try and trick you into revealing your password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Education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9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Password Manager: 1Password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032955"/>
            <a:ext cx="404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Very Easy to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Organize your passwords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Random password Generator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Password Audit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68" y="2667000"/>
            <a:ext cx="6824663" cy="3916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811" y="1032954"/>
            <a:ext cx="404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Browser plug-in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Sync everywhere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Multiple and shared vaults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Secure notes</a:t>
            </a:r>
          </a:p>
        </p:txBody>
      </p:sp>
    </p:spTree>
    <p:extLst>
      <p:ext uri="{BB962C8B-B14F-4D97-AF65-F5344CB8AC3E}">
        <p14:creationId xmlns:p14="http://schemas.microsoft.com/office/powerpoint/2010/main" val="28136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Password Manager Example: KeePass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85" y="3489784"/>
            <a:ext cx="4953692" cy="2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18" y="1271456"/>
            <a:ext cx="3602045" cy="2043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2" y="3489784"/>
            <a:ext cx="3028658" cy="2843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01" y="152400"/>
            <a:ext cx="452856" cy="452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032955"/>
            <a:ext cx="4042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Easy to Use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Drag-n-drop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Hard to Get </a:t>
            </a:r>
            <a:r>
              <a:rPr lang="en-US" sz="2000" dirty="0"/>
              <a:t>I</a:t>
            </a:r>
            <a:r>
              <a:rPr lang="en-US" sz="2000" dirty="0" smtClean="0"/>
              <a:t>nto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Composite Master Key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Key Transformation (Stretching)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Random password Generator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4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I-Boo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>
          <a:xfrm rot="1836636">
            <a:off x="6965028" y="4354655"/>
            <a:ext cx="1740817" cy="2197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42416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>P</a:t>
            </a:r>
            <a:r>
              <a:rPr lang="en-US" sz="3600" dirty="0" smtClean="0"/>
              <a:t>ersonal </a:t>
            </a:r>
            <a:r>
              <a:rPr lang="en-US" sz="3600" u="sng" dirty="0" smtClean="0"/>
              <a:t>I</a:t>
            </a:r>
            <a:r>
              <a:rPr lang="en-US" sz="3600" dirty="0" smtClean="0"/>
              <a:t>dentifiable </a:t>
            </a:r>
            <a:r>
              <a:rPr lang="en-US" sz="3600" u="sng" dirty="0" smtClean="0"/>
              <a:t>I</a:t>
            </a:r>
            <a:r>
              <a:rPr lang="en-US" sz="3600" dirty="0" smtClean="0"/>
              <a:t>nformation Reference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600" b="1" dirty="0" smtClean="0"/>
              <a:t>Names: </a:t>
            </a:r>
            <a:r>
              <a:rPr lang="en-US" sz="1600" dirty="0" smtClean="0"/>
              <a:t>(first, last, middle, maiden, hyphenated, ranks, titles), Names of relatives, friends, pets (to a lesser extent acquaintances), Nicknames</a:t>
            </a:r>
          </a:p>
          <a:p>
            <a:pPr eaLnBrk="1" hangingPunct="1"/>
            <a:r>
              <a:rPr lang="en-US" sz="1600" b="1" dirty="0" smtClean="0"/>
              <a:t>Addresses</a:t>
            </a:r>
            <a:r>
              <a:rPr lang="en-US" sz="1600" dirty="0" smtClean="0"/>
              <a:t> (home, addresses of relatives and friends, offices, current, old addresses, numbers, street names, city names, state names, country names)</a:t>
            </a:r>
          </a:p>
          <a:p>
            <a:r>
              <a:rPr lang="en-US" sz="1600" b="1" dirty="0" smtClean="0"/>
              <a:t>License plate </a:t>
            </a:r>
            <a:r>
              <a:rPr lang="en-US" sz="1600" dirty="0"/>
              <a:t>(all vehicles owned by victim to include previous vehicles)</a:t>
            </a:r>
          </a:p>
          <a:p>
            <a:pPr eaLnBrk="1" hangingPunct="1"/>
            <a:r>
              <a:rPr lang="en-US" sz="1600" b="1" dirty="0" smtClean="0"/>
              <a:t>Drivers license number </a:t>
            </a:r>
            <a:r>
              <a:rPr lang="en-US" sz="1600" dirty="0" smtClean="0"/>
              <a:t>(to include numbers of acquaintances)</a:t>
            </a:r>
          </a:p>
          <a:p>
            <a:pPr eaLnBrk="1" hangingPunct="1"/>
            <a:r>
              <a:rPr lang="en-US" sz="1600" b="1" dirty="0" smtClean="0"/>
              <a:t>Schools: </a:t>
            </a:r>
            <a:r>
              <a:rPr lang="en-US" sz="1600" dirty="0" smtClean="0"/>
              <a:t>Name of schools (elementary, middle, HS, college, fraternities, clubs)</a:t>
            </a:r>
          </a:p>
          <a:p>
            <a:pPr eaLnBrk="1" hangingPunct="1"/>
            <a:r>
              <a:rPr lang="en-US" sz="1600" b="1" dirty="0" smtClean="0"/>
              <a:t>Telephone numbers </a:t>
            </a:r>
            <a:r>
              <a:rPr lang="en-US" sz="1600" dirty="0" smtClean="0"/>
              <a:t>(home, cell, work, relatives, friends, office, contacts)</a:t>
            </a:r>
          </a:p>
          <a:p>
            <a:pPr eaLnBrk="1" hangingPunct="1"/>
            <a:r>
              <a:rPr lang="en-US" sz="1600" b="1" dirty="0" smtClean="0"/>
              <a:t>Social security number, account numbers, identification numbers, …</a:t>
            </a:r>
          </a:p>
          <a:p>
            <a:pPr eaLnBrk="1" hangingPunct="1"/>
            <a:r>
              <a:rPr lang="en-US" sz="1600" b="1" dirty="0" smtClean="0"/>
              <a:t>Dates:  </a:t>
            </a:r>
            <a:r>
              <a:rPr lang="en-US" sz="1600" dirty="0" smtClean="0"/>
              <a:t>Birthday (victim, relatives, friends, pets), anniversaries (wedding, engagement, special occasion, graduation), astrological signs</a:t>
            </a:r>
          </a:p>
          <a:p>
            <a:pPr eaLnBrk="1" hangingPunct="1"/>
            <a:r>
              <a:rPr lang="en-US" sz="1600" dirty="0" smtClean="0"/>
              <a:t>Room numbers, office numbers</a:t>
            </a:r>
          </a:p>
          <a:p>
            <a:pPr eaLnBrk="1" hangingPunct="1"/>
            <a:r>
              <a:rPr lang="en-US" sz="1600" b="1" dirty="0" smtClean="0"/>
              <a:t>Clubs and military: </a:t>
            </a:r>
            <a:r>
              <a:rPr lang="en-US" sz="1600" dirty="0" smtClean="0"/>
              <a:t>Unit names and designations</a:t>
            </a:r>
          </a:p>
          <a:p>
            <a:pPr eaLnBrk="1" hangingPunct="1"/>
            <a:r>
              <a:rPr lang="en-US" sz="1600" b="1" dirty="0" smtClean="0"/>
              <a:t>Favorites: </a:t>
            </a:r>
            <a:r>
              <a:rPr lang="en-US" sz="1600" dirty="0" smtClean="0"/>
              <a:t>Colors, music groups, songs, actors/actresses, </a:t>
            </a:r>
            <a:br>
              <a:rPr lang="en-US" sz="1600" dirty="0" smtClean="0"/>
            </a:br>
            <a:r>
              <a:rPr lang="en-US" sz="1600" dirty="0" smtClean="0"/>
              <a:t>auto models, movies, books, food, wine, hobbies, sport teams,…</a:t>
            </a:r>
          </a:p>
          <a:p>
            <a:pPr eaLnBrk="1" hangingPunct="1"/>
            <a:r>
              <a:rPr lang="en-US" sz="1600" b="1" dirty="0" smtClean="0"/>
              <a:t>Web: </a:t>
            </a:r>
            <a:r>
              <a:rPr lang="en-US" sz="1600" dirty="0" smtClean="0"/>
              <a:t>urls of favorite sites</a:t>
            </a:r>
          </a:p>
          <a:p>
            <a:pPr marL="0" indent="0" eaLnBrk="1" hangingPunct="1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709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36" y="3628432"/>
            <a:ext cx="721728" cy="721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590800"/>
            <a:ext cx="2895600" cy="1143000"/>
          </a:xfrm>
        </p:spPr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335304"/>
            <a:ext cx="2533650" cy="1900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63892"/>
            <a:ext cx="275958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4173894" cy="193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46" y="4724400"/>
            <a:ext cx="2975344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4724400"/>
            <a:ext cx="3505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Hide &amp; Seek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Do Not Write Down Your Password</a:t>
            </a:r>
            <a:r>
              <a:rPr lang="en-US" dirty="0"/>
              <a:t> — Never store your password on paper. </a:t>
            </a:r>
            <a:r>
              <a:rPr lang="en-US" dirty="0" smtClean="0"/>
              <a:t>Come up with a good memory scheme.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 descr="Post-It-No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368">
            <a:off x="5373199" y="3595066"/>
            <a:ext cx="2481459" cy="24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20703167X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25391" r="4024" b="24658"/>
          <a:stretch/>
        </p:blipFill>
        <p:spPr>
          <a:xfrm rot="554449">
            <a:off x="6499343" y="956155"/>
            <a:ext cx="2587339" cy="922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Golden Password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/>
              <a:t>Do Not Use the Same Password For All Machines</a:t>
            </a:r>
            <a:r>
              <a:rPr lang="en-US" dirty="0"/>
              <a:t> — i.e. </a:t>
            </a:r>
            <a:r>
              <a:rPr lang="en-US" dirty="0" smtClean="0"/>
              <a:t>This is called a gold or golden password. Crackers love them. It </a:t>
            </a:r>
            <a:r>
              <a:rPr lang="en-US" dirty="0"/>
              <a:t>is important that you make separate passwords for each </a:t>
            </a:r>
            <a:r>
              <a:rPr lang="en-US" dirty="0" smtClean="0"/>
              <a:t>account. </a:t>
            </a:r>
            <a:r>
              <a:rPr lang="en-US" dirty="0"/>
              <a:t>This way if one system is compromised, all of your </a:t>
            </a:r>
            <a:r>
              <a:rPr lang="en-US" dirty="0" smtClean="0"/>
              <a:t>machines/accounts/data </a:t>
            </a:r>
            <a:r>
              <a:rPr lang="en-US" dirty="0"/>
              <a:t>will not </a:t>
            </a:r>
            <a:r>
              <a:rPr lang="en-US" dirty="0" smtClean="0"/>
              <a:t> </a:t>
            </a:r>
            <a:r>
              <a:rPr lang="en-US" dirty="0"/>
              <a:t>immediately </a:t>
            </a:r>
            <a:r>
              <a:rPr lang="en-US" dirty="0" smtClean="0"/>
              <a:t>be at risk.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Password Length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/>
              <a:t>Make the Password At Least </a:t>
            </a:r>
            <a:r>
              <a:rPr lang="en-US" i="1" u="sng" dirty="0" smtClean="0"/>
              <a:t>Ten</a:t>
            </a:r>
            <a:r>
              <a:rPr lang="en-US" i="1" dirty="0" smtClean="0"/>
              <a:t> </a:t>
            </a:r>
            <a:r>
              <a:rPr lang="en-US" i="1" dirty="0"/>
              <a:t>Characters </a:t>
            </a:r>
            <a:r>
              <a:rPr lang="en-US" i="1" dirty="0" smtClean="0"/>
              <a:t>Long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(depends on risk)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longer </a:t>
            </a:r>
            <a:r>
              <a:rPr lang="en-US" dirty="0" smtClean="0"/>
              <a:t>the password, </a:t>
            </a:r>
            <a:r>
              <a:rPr lang="en-US" dirty="0"/>
              <a:t>the </a:t>
            </a:r>
            <a:r>
              <a:rPr lang="en-US" dirty="0" smtClean="0"/>
              <a:t>better</a:t>
            </a:r>
          </a:p>
          <a:p>
            <a:r>
              <a:rPr lang="en-US" dirty="0" smtClean="0"/>
              <a:t> Most firms have a minimal acceptable</a:t>
            </a:r>
          </a:p>
          <a:p>
            <a:pPr marL="0" indent="0">
              <a:buNone/>
            </a:pPr>
            <a:r>
              <a:rPr lang="en-US" dirty="0" smtClean="0"/>
              <a:t>    length that they consider strong</a:t>
            </a:r>
          </a:p>
          <a:p>
            <a:r>
              <a:rPr lang="en-US" dirty="0" smtClean="0"/>
              <a:t>Use longer passwords for more sensitive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0"/>
            <a:ext cx="438211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Alphanumerics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Mix Letters and Numbers</a:t>
            </a:r>
            <a:r>
              <a:rPr lang="en-US" dirty="0"/>
              <a:t> — Adding numbers to passwords, especially when added to the middle (not just at the beginning or the end), can enhance password strength.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Where n = length of password</a:t>
            </a:r>
          </a:p>
          <a:p>
            <a:pPr lvl="1">
              <a:buNone/>
            </a:pPr>
            <a:r>
              <a:rPr lang="en-US" dirty="0" smtClean="0"/>
              <a:t>Lower case alphabet = 26</a:t>
            </a:r>
            <a:r>
              <a:rPr lang="en-US" baseline="30000" dirty="0" smtClean="0"/>
              <a:t>n</a:t>
            </a:r>
            <a:r>
              <a:rPr lang="en-US" dirty="0" smtClean="0"/>
              <a:t> combinations</a:t>
            </a:r>
          </a:p>
          <a:p>
            <a:pPr lvl="1">
              <a:buNone/>
            </a:pPr>
            <a:r>
              <a:rPr lang="en-US" dirty="0" smtClean="0"/>
              <a:t>Alphabet + numbers = (26+10)</a:t>
            </a:r>
            <a:r>
              <a:rPr lang="en-US" baseline="30000" dirty="0" smtClean="0"/>
              <a:t>n </a:t>
            </a:r>
            <a:r>
              <a:rPr lang="en-US" dirty="0"/>
              <a:t>combinations</a:t>
            </a:r>
          </a:p>
          <a:p>
            <a:pPr lvl="1">
              <a:buNone/>
            </a:pPr>
            <a:endParaRPr lang="en-US" baseline="30000" dirty="0"/>
          </a:p>
          <a:p>
            <a:pPr lvl="1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028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king-Lower-&amp;-Uppercase-Let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1" y="2274963"/>
            <a:ext cx="3225691" cy="2464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Mixed Case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Mix Upper and Lower Case Letters</a:t>
            </a:r>
            <a:r>
              <a:rPr lang="en-US" dirty="0"/>
              <a:t> — By mixing cases, you will enhance the strength of the password.</a:t>
            </a:r>
          </a:p>
          <a:p>
            <a:endParaRPr lang="en-US" dirty="0"/>
          </a:p>
          <a:p>
            <a:pPr lvl="1">
              <a:buNone/>
            </a:pPr>
            <a:r>
              <a:rPr lang="en-US" dirty="0"/>
              <a:t>Where n = length of password</a:t>
            </a:r>
          </a:p>
          <a:p>
            <a:pPr lvl="1">
              <a:buNone/>
            </a:pPr>
            <a:r>
              <a:rPr lang="en-US" dirty="0" smtClean="0"/>
              <a:t>26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versus (</a:t>
            </a:r>
            <a:r>
              <a:rPr lang="en-US" dirty="0" smtClean="0"/>
              <a:t>26+26)</a:t>
            </a:r>
            <a:r>
              <a:rPr lang="en-US" baseline="30000" dirty="0" smtClean="0"/>
              <a:t>n</a:t>
            </a:r>
          </a:p>
          <a:p>
            <a:pPr lvl="1">
              <a:buNone/>
            </a:pPr>
            <a:r>
              <a:rPr lang="en-US" baseline="30000" dirty="0" smtClean="0"/>
              <a:t>26 combinations of lowercase</a:t>
            </a:r>
            <a:r>
              <a:rPr lang="en-US" dirty="0" smtClean="0"/>
              <a:t> </a:t>
            </a:r>
            <a:r>
              <a:rPr lang="en-US" baseline="30000" dirty="0" smtClean="0"/>
              <a:t>, 52 combinations of mixed case</a:t>
            </a:r>
            <a:endParaRPr lang="en-US" dirty="0"/>
          </a:p>
          <a:p>
            <a:pPr lvl="1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46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Sauce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9917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Including </a:t>
            </a:r>
            <a:r>
              <a:rPr lang="en-US" dirty="0" smtClean="0"/>
              <a:t>Special </a:t>
            </a:r>
            <a:r>
              <a:rPr lang="en-US" dirty="0"/>
              <a:t>characters such as &amp;, </a:t>
            </a:r>
            <a:r>
              <a:rPr lang="en-US" dirty="0" smtClean="0"/>
              <a:t>$, #, &gt;, … </a:t>
            </a:r>
            <a:r>
              <a:rPr lang="en-US" dirty="0"/>
              <a:t>can greatly improve the strength of a password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r>
              <a:rPr lang="en-US" sz="2400" dirty="0"/>
              <a:t>Where n = length of password</a:t>
            </a:r>
          </a:p>
          <a:p>
            <a:pPr lvl="1">
              <a:buNone/>
            </a:pPr>
            <a:r>
              <a:rPr lang="en-US" sz="2400" dirty="0" smtClean="0"/>
              <a:t>Lower case only = 26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buNone/>
            </a:pPr>
            <a:r>
              <a:rPr lang="en-US" sz="2400" dirty="0" smtClean="0"/>
              <a:t>Mixed case = (26+26)</a:t>
            </a:r>
            <a:r>
              <a:rPr lang="en-US" sz="2400" baseline="30000" dirty="0" smtClean="0"/>
              <a:t>n</a:t>
            </a:r>
            <a:endParaRPr lang="en-US" sz="2400" baseline="30000" dirty="0"/>
          </a:p>
          <a:p>
            <a:pPr lvl="1">
              <a:buNone/>
            </a:pPr>
            <a:r>
              <a:rPr lang="en-US" sz="2400" dirty="0" smtClean="0"/>
              <a:t>Mixed case + numbers = (26+26+10)</a:t>
            </a:r>
            <a:r>
              <a:rPr lang="en-US" sz="2400" baseline="30000" dirty="0" smtClean="0"/>
              <a:t>n</a:t>
            </a:r>
            <a:endParaRPr lang="en-US" sz="2400" baseline="30000" dirty="0"/>
          </a:p>
          <a:p>
            <a:pPr lvl="1">
              <a:buNone/>
            </a:pPr>
            <a:r>
              <a:rPr lang="en-US" sz="2400" dirty="0" smtClean="0"/>
              <a:t>Mixed case + numbers + special char =  (26+26+10+20)</a:t>
            </a:r>
            <a:r>
              <a:rPr lang="en-US" sz="2400" baseline="30000" dirty="0" smtClean="0"/>
              <a:t>n</a:t>
            </a:r>
            <a:endParaRPr lang="en-US" sz="2400" baseline="30000" dirty="0"/>
          </a:p>
          <a:p>
            <a:pPr lvl="1">
              <a:buNone/>
            </a:pP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43200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Very Special Characters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Some special keyboards or input tables allow you use the entire ASCII character set (256 possible combinations per character). This makes life rough for password cracking software.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Where </a:t>
            </a:r>
            <a:r>
              <a:rPr lang="en-US" dirty="0"/>
              <a:t>n = length </a:t>
            </a:r>
            <a:r>
              <a:rPr lang="en-US" dirty="0" smtClean="0"/>
              <a:t>of</a:t>
            </a:r>
          </a:p>
          <a:p>
            <a:pPr lvl="1">
              <a:buNone/>
            </a:pPr>
            <a:r>
              <a:rPr lang="en-US" dirty="0" smtClean="0"/>
              <a:t>Password, then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256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None/>
            </a:pP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03594"/>
            <a:ext cx="3657334" cy="2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759"/>
</p:tagLst>
</file>

<file path=ppt/theme/theme1.xml><?xml version="1.0" encoding="utf-8"?>
<a:theme xmlns:a="http://schemas.openxmlformats.org/drawingml/2006/main" name="CloudPassage Internal Preso Template">
  <a:themeElements>
    <a:clrScheme name="Custom 1">
      <a:dk1>
        <a:srgbClr val="0A0A0A"/>
      </a:dk1>
      <a:lt1>
        <a:srgbClr val="FFFFFF"/>
      </a:lt1>
      <a:dk2>
        <a:srgbClr val="0A0A0A"/>
      </a:dk2>
      <a:lt2>
        <a:srgbClr val="454746"/>
      </a:lt2>
      <a:accent1>
        <a:srgbClr val="3CB2C9"/>
      </a:accent1>
      <a:accent2>
        <a:srgbClr val="002D3C"/>
      </a:accent2>
      <a:accent3>
        <a:srgbClr val="FFFFFF"/>
      </a:accent3>
      <a:accent4>
        <a:srgbClr val="0C61A0"/>
      </a:accent4>
      <a:accent5>
        <a:srgbClr val="008530"/>
      </a:accent5>
      <a:accent6>
        <a:srgbClr val="D31920"/>
      </a:accent6>
      <a:hlink>
        <a:srgbClr val="0C61A0"/>
      </a:hlink>
      <a:folHlink>
        <a:srgbClr val="B2B2B2"/>
      </a:folHlink>
    </a:clrScheme>
    <a:fontScheme name="標準デザイン">
      <a:majorFont>
        <a:latin typeface="Osaka"/>
        <a:ea typeface="New MingLiu"/>
        <a:cs typeface="New MingLiu"/>
      </a:majorFont>
      <a:minorFont>
        <a:latin typeface="Osaka"/>
        <a:ea typeface="New MingLiu"/>
        <a:cs typeface="New MingLiu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New MingLiu" charset="-120"/>
            <a:cs typeface="New MingLiu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New MingLiu" charset="-120"/>
            <a:cs typeface="New MingLiu" charset="-120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44695</TotalTime>
  <Words>1076</Words>
  <Application>Microsoft Office PowerPoint</Application>
  <PresentationFormat>Letter Paper (8.5x11 in)</PresentationFormat>
  <Paragraphs>147</Paragraphs>
  <Slides>25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B Lubalin Graph Demi</vt:lpstr>
      <vt:lpstr>Helvetica</vt:lpstr>
      <vt:lpstr>Helvetica Neue</vt:lpstr>
      <vt:lpstr>Helvetica Neue Medium</vt:lpstr>
      <vt:lpstr>ITC Lubalin Graph Std Demi</vt:lpstr>
      <vt:lpstr>Lubalin Graph</vt:lpstr>
      <vt:lpstr>New MingLiu</vt:lpstr>
      <vt:lpstr>Osaka</vt:lpstr>
      <vt:lpstr>CloudPassage Internal Preso Template</vt:lpstr>
      <vt:lpstr>Password War Games</vt:lpstr>
      <vt:lpstr>Loose Lips Sink Ships Password Best Practices</vt:lpstr>
      <vt:lpstr>Hide &amp; Seek</vt:lpstr>
      <vt:lpstr>The Golden Password</vt:lpstr>
      <vt:lpstr>Password Length</vt:lpstr>
      <vt:lpstr>Alphanumerics</vt:lpstr>
      <vt:lpstr>Mixed Case</vt:lpstr>
      <vt:lpstr>Special Sauce</vt:lpstr>
      <vt:lpstr>Very Special Characters </vt:lpstr>
      <vt:lpstr>Password Pragmatism</vt:lpstr>
      <vt:lpstr>Password Checkers vs. Password Cracking</vt:lpstr>
      <vt:lpstr>Password Subterfuge Snooping and Social Engineering</vt:lpstr>
      <vt:lpstr>Password Acquisition Methods (1 of 3)</vt:lpstr>
      <vt:lpstr>Password Acquisition Methods (2 of 3)</vt:lpstr>
      <vt:lpstr>Password Acquisition Methods (3 of 3)</vt:lpstr>
      <vt:lpstr>Password  Counter Intelligence </vt:lpstr>
      <vt:lpstr>Policies</vt:lpstr>
      <vt:lpstr>Checking and Auditing</vt:lpstr>
      <vt:lpstr>Multi-Factor and Non-text Input Methods</vt:lpstr>
      <vt:lpstr>Defenses </vt:lpstr>
      <vt:lpstr>User Education</vt:lpstr>
      <vt:lpstr>Password Manager: 1Password</vt:lpstr>
      <vt:lpstr>Password Manager Example: KeePass</vt:lpstr>
      <vt:lpstr>Personal Identifiable Information Reference</vt:lpstr>
      <vt:lpstr>Questions </vt:lpstr>
    </vt:vector>
  </TitlesOfParts>
  <Company>Recosoft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Landscape (Sales Training)</dc:title>
  <dc:creator>Levent Besik</dc:creator>
  <cp:lastModifiedBy>Jalexand</cp:lastModifiedBy>
  <cp:revision>3078</cp:revision>
  <cp:lastPrinted>2012-07-31T21:50:21Z</cp:lastPrinted>
  <dcterms:created xsi:type="dcterms:W3CDTF">2011-07-14T18:44:19Z</dcterms:created>
  <dcterms:modified xsi:type="dcterms:W3CDTF">2014-02-26T00:59:37Z</dcterms:modified>
</cp:coreProperties>
</file>